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307" r:id="rId4"/>
    <p:sldId id="282" r:id="rId5"/>
    <p:sldId id="260" r:id="rId6"/>
    <p:sldId id="261" r:id="rId7"/>
    <p:sldId id="262" r:id="rId8"/>
    <p:sldId id="264" r:id="rId9"/>
    <p:sldId id="313" r:id="rId10"/>
    <p:sldId id="314" r:id="rId11"/>
    <p:sldId id="263" r:id="rId12"/>
    <p:sldId id="273" r:id="rId13"/>
    <p:sldId id="274" r:id="rId14"/>
    <p:sldId id="296" r:id="rId15"/>
    <p:sldId id="308" r:id="rId16"/>
    <p:sldId id="297" r:id="rId17"/>
    <p:sldId id="291" r:id="rId18"/>
    <p:sldId id="315" r:id="rId19"/>
    <p:sldId id="317" r:id="rId20"/>
    <p:sldId id="316" r:id="rId21"/>
    <p:sldId id="271" r:id="rId2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leta Jackowska" initials="A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A56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243" autoAdjust="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733252120211658E-5"/>
          <c:y val="5.514538218930169E-4"/>
          <c:w val="0.99997123046069292"/>
          <c:h val="0.815263580977982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Powiat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96</a:t>
                    </a:r>
                  </a:p>
                  <a:p>
                    <a:r>
                      <a:rPr lang="en-US" dirty="0"/>
                      <a:t>(6,2%)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A53-4FA2-9742-6F16B90A113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261(17,0%)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69B-4EFE-AD27-80D3A433AE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151(9,8%)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FC4-4BEB-8A9A-1B1140DCCFCF}"/>
                </c:ext>
              </c:extLst>
            </c:dLbl>
            <c:dLbl>
              <c:idx val="3"/>
              <c:layout>
                <c:manualLayout>
                  <c:x val="-5.0230843180191685E-2"/>
                  <c:y val="8.382818163052714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519</a:t>
                    </a:r>
                  </a:p>
                  <a:p>
                    <a:r>
                      <a:rPr lang="en-US" dirty="0"/>
                      <a:t>(33,7%)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FC4-4BEB-8A9A-1B1140DCCFCF}"/>
                </c:ext>
              </c:extLst>
            </c:dLbl>
            <c:dLbl>
              <c:idx val="4"/>
              <c:layout>
                <c:manualLayout>
                  <c:x val="-5.1708220920785725E-2"/>
                  <c:y val="7.11269419895383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512(33,3%)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439-4A1C-82C7-1AE288249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96</c:v>
                </c:pt>
                <c:pt idx="1">
                  <c:v>261</c:v>
                </c:pt>
                <c:pt idx="2">
                  <c:v>151</c:v>
                </c:pt>
                <c:pt idx="3">
                  <c:v>519</c:v>
                </c:pt>
                <c:pt idx="4">
                  <c:v>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C4-4BEB-8A9A-1B1140DCCFC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Gmina Drezdenko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34</c:v>
                </c:pt>
                <c:pt idx="1">
                  <c:v>98</c:v>
                </c:pt>
                <c:pt idx="2">
                  <c:v>48</c:v>
                </c:pt>
                <c:pt idx="3">
                  <c:v>165</c:v>
                </c:pt>
                <c:pt idx="4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C4-4BEB-8A9A-1B1140DCCFC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Gmina Strzelce Krajeńskie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28</c:v>
                </c:pt>
                <c:pt idx="1">
                  <c:v>89</c:v>
                </c:pt>
                <c:pt idx="2">
                  <c:v>46</c:v>
                </c:pt>
                <c:pt idx="3">
                  <c:v>179</c:v>
                </c:pt>
                <c:pt idx="4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C4-4BEB-8A9A-1B1140DCCFCF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gmina Dobiegniew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14</c:v>
                </c:pt>
                <c:pt idx="1">
                  <c:v>35</c:v>
                </c:pt>
                <c:pt idx="2">
                  <c:v>34</c:v>
                </c:pt>
                <c:pt idx="3">
                  <c:v>101</c:v>
                </c:pt>
                <c:pt idx="4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C4-4BEB-8A9A-1B1140DCCFCF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gmina Zwierzy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7</c:v>
                </c:pt>
                <c:pt idx="1">
                  <c:v>24</c:v>
                </c:pt>
                <c:pt idx="2">
                  <c:v>16</c:v>
                </c:pt>
                <c:pt idx="3">
                  <c:v>37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C4-4BEB-8A9A-1B1140DCCFCF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gmina Stare Kurowo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podstawowe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  <c:pt idx="0">
                  <c:v>13</c:v>
                </c:pt>
                <c:pt idx="1">
                  <c:v>15</c:v>
                </c:pt>
                <c:pt idx="2">
                  <c:v>7</c:v>
                </c:pt>
                <c:pt idx="3">
                  <c:v>37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FC4-4BEB-8A9A-1B1140DCCF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824832"/>
        <c:axId val="174916736"/>
      </c:barChart>
      <c:catAx>
        <c:axId val="17482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916736"/>
        <c:crosses val="autoZero"/>
        <c:auto val="1"/>
        <c:lblAlgn val="ctr"/>
        <c:lblOffset val="100"/>
        <c:noMultiLvlLbl val="0"/>
      </c:catAx>
      <c:valAx>
        <c:axId val="174916736"/>
        <c:scaling>
          <c:orientation val="minMax"/>
        </c:scaling>
        <c:delete val="0"/>
        <c:axPos val="l"/>
        <c:majorGridlines>
          <c:spPr>
            <a:ln w="0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82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15496-DAB5-461E-AFDF-0985AD4D87C1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6AF8B-40B9-48CC-BB4C-EB9E0C4913C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267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619D8-6CDB-4BB4-9110-CFFD6E4926F3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A22E5-0282-41DE-B74F-F81DA5A964C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68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A22E5-0282-41DE-B74F-F81DA5A964C3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88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22E5-0282-41DE-B74F-F81DA5A964C3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526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49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2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098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9189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847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247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8482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039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36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47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26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54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50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57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03AE2-3AA4-43BE-AA4B-47613A7C0DEB}" type="datetimeFigureOut">
              <a:rPr lang="pl-PL" smtClean="0"/>
              <a:pPr/>
              <a:t>14.02.2025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68DA6C-43D4-4072-88A6-F0894DFB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34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92666" y="1721921"/>
            <a:ext cx="9263853" cy="2398817"/>
          </a:xfrm>
        </p:spPr>
        <p:txBody>
          <a:bodyPr/>
          <a:lstStyle/>
          <a:p>
            <a:pPr algn="ctr"/>
            <a:r>
              <a:rPr lang="pl-PL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INFORMACJA O AKTUALNEJ SYTUACJI NA LOKALNYM</a:t>
            </a:r>
            <a:br>
              <a:rPr lang="pl-PL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RYNKU PRACY </a:t>
            </a:r>
            <a:endParaRPr lang="pl-PL" sz="40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09454" y="5438899"/>
            <a:ext cx="4844506" cy="973776"/>
          </a:xfrm>
        </p:spPr>
        <p:txBody>
          <a:bodyPr>
            <a:normAutofit fontScale="92500" lnSpcReduction="20000"/>
          </a:bodyPr>
          <a:lstStyle/>
          <a:p>
            <a:pPr algn="ctr"/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Strzelce Kraj</a:t>
            </a:r>
            <a:r>
              <a:rPr lang="pl-PL" sz="1600" b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14.02.2025 r</a:t>
            </a:r>
            <a:r>
              <a:rPr lang="pl-PL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5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FF5AD3-FB65-35EB-56FA-2591033D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Ankiety oceny kompetencji cyfrowych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9B05BB-A8C6-3937-334D-B5B73E413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37853"/>
            <a:ext cx="8596668" cy="4203509"/>
          </a:xfrm>
        </p:spPr>
        <p:txBody>
          <a:bodyPr/>
          <a:lstStyle/>
          <a:p>
            <a:r>
              <a:rPr lang="pl-PL" dirty="0"/>
              <a:t>Kompetencje cyfrowe informatyczne, informacyjno-komunikacyjne                 i funkcjonalne.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F7248B2-3352-AF59-7BD4-64DF5A9D6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38307"/>
              </p:ext>
            </p:extLst>
          </p:nvPr>
        </p:nvGraphicFramePr>
        <p:xfrm>
          <a:off x="677336" y="2555701"/>
          <a:ext cx="8596666" cy="2371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503">
                  <a:extLst>
                    <a:ext uri="{9D8B030D-6E8A-4147-A177-3AD203B41FA5}">
                      <a16:colId xmlns:a16="http://schemas.microsoft.com/office/drawing/2014/main" val="922953164"/>
                    </a:ext>
                  </a:extLst>
                </a:gridCol>
                <a:gridCol w="2958839">
                  <a:extLst>
                    <a:ext uri="{9D8B030D-6E8A-4147-A177-3AD203B41FA5}">
                      <a16:colId xmlns:a16="http://schemas.microsoft.com/office/drawing/2014/main" val="3627295936"/>
                    </a:ext>
                  </a:extLst>
                </a:gridCol>
                <a:gridCol w="2554715">
                  <a:extLst>
                    <a:ext uri="{9D8B030D-6E8A-4147-A177-3AD203B41FA5}">
                      <a16:colId xmlns:a16="http://schemas.microsoft.com/office/drawing/2014/main" val="3285249031"/>
                    </a:ext>
                  </a:extLst>
                </a:gridCol>
                <a:gridCol w="801609">
                  <a:extLst>
                    <a:ext uri="{9D8B030D-6E8A-4147-A177-3AD203B41FA5}">
                      <a16:colId xmlns:a16="http://schemas.microsoft.com/office/drawing/2014/main" val="248803814"/>
                    </a:ext>
                  </a:extLst>
                </a:gridCol>
              </a:tblGrid>
              <a:tr h="14001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okres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Liczba osób, którym przeprowadzono ankietę oceny kompetencji cyfrowych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Liczba osób, które uzyskały wynik z ankiety poniżej dobrego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%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286144"/>
                  </a:ext>
                </a:extLst>
              </a:tr>
              <a:tr h="336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Rok 2023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525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419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80%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5809500"/>
                  </a:ext>
                </a:extLst>
              </a:tr>
              <a:tr h="336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Rok 2024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>
                          <a:effectLst/>
                        </a:rPr>
                        <a:t>541</a:t>
                      </a:r>
                      <a:endParaRPr lang="pl-PL" sz="1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328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kern="100" dirty="0">
                          <a:effectLst/>
                        </a:rPr>
                        <a:t>61%</a:t>
                      </a:r>
                      <a:endParaRPr lang="pl-PL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650211"/>
                  </a:ext>
                </a:extLst>
              </a:tr>
              <a:tr h="2982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183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807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bezrobotne, które rozpoczęły aktywne formy przeciwdziałania bezrobociu w 2024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0738" y="1930400"/>
            <a:ext cx="8772808" cy="452472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Staż:	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293 osoby/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Prace interwencyjne: 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osoby/51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Roboty publiczne: 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osoby/6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Prace społecznie użyteczne: 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osób/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Szkolenia:	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osoby/8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 szkoleniowy: 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osób/1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 na zasiedlenie: 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osób/1osoba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Doposażenie/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stanowiska pracy</a:t>
            </a:r>
            <a:r>
              <a:rPr lang="pl-PL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ogółem/z terenu Drezdenka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osoby/18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</a:t>
            </a:r>
            <a:endParaRPr lang="pl-PL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Podjęcie działalności gosp. ogółem/z terenu Drezdenka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osób/22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</a:t>
            </a:r>
          </a:p>
          <a:p>
            <a:pPr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Suma:    680 osób/209 osób (31%)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2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1283" y="277091"/>
            <a:ext cx="7639352" cy="1302327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POŚREDNICTWO PRACY</a:t>
            </a:r>
            <a:br>
              <a:rPr lang="pl-P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liczba przyjętych ofert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99848" y="1367077"/>
            <a:ext cx="7639352" cy="5006563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	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ogółem:    </a:t>
            </a:r>
            <a:r>
              <a:rPr lang="pl-PL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tym: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subsyd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publiczne     dla os. niepełnosprawnych </a:t>
            </a:r>
          </a:p>
          <a:p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Styczeń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	93			67		15		3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Luty 	 	                	130		        115		67		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Marzec 			101			73		35		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Kwiecień        		99			52		20		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				68			42		14		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Czerwiec 			63			33		34		1	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Lipiec 				104			48		37		1			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Sierpień 			101			36		42		6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Wrzesień 			98			42		20		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 			79			52		21		2				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 			46			30		9		0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Grudzień   			27			9		6		5</a:t>
            </a:r>
          </a:p>
          <a:p>
            <a:pPr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ogółem: 		       1 009	   	    599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(59%)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320		  31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 tym Drezdenko: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368    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l-PL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1211283" y="1900052"/>
            <a:ext cx="76914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oliniowy 6"/>
          <p:cNvCxnSpPr/>
          <p:nvPr/>
        </p:nvCxnSpPr>
        <p:spPr>
          <a:xfrm flipH="1">
            <a:off x="3170712" y="1615044"/>
            <a:ext cx="11875" cy="463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>
            <a:off x="4251366" y="1615044"/>
            <a:ext cx="47502" cy="463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>
            <a:off x="5486400" y="1615044"/>
            <a:ext cx="35626" cy="463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>
            <a:off x="6483927" y="1615044"/>
            <a:ext cx="83127" cy="463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816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898" y="256998"/>
            <a:ext cx="10233105" cy="141742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KRAJOWY FUNDUSZ SZKOLENIOWY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2024r.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62ADD44-200F-2E8D-08DD-5FED6EBF0796}"/>
              </a:ext>
            </a:extLst>
          </p:cNvPr>
          <p:cNvSpPr txBox="1"/>
          <p:nvPr/>
        </p:nvSpPr>
        <p:spPr>
          <a:xfrm>
            <a:off x="1187533" y="1522689"/>
            <a:ext cx="7790213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KFS 2024 r.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Kwota pozyskana przez Urząd  wynosi 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867.749,16 zł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l-PL" sz="1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Były ogłoszone dwa nabory wniosków IV – VIII 2024 r.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w trakcie naborów wpłynęły 73 wnioski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59 wniosków rozpatrzono pozytywnie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206 osób skorzystało z kształcenia ustawicznego (w tym 21 właścicieli firm)</a:t>
            </a:r>
          </a:p>
          <a:p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otrzymało 14 pracodawców z terenu miasta i gminy Drezdenko, zawarto 15 umów, wsparciem objęto 71 osób (w tym 68 pracowników). Łączna kwota zawarta w umowach to 205,0 tys. zł.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418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po przekątnej 5">
            <a:extLst>
              <a:ext uri="{FF2B5EF4-FFF2-40B4-BE49-F238E27FC236}">
                <a16:creationId xmlns:a16="http://schemas.microsoft.com/office/drawing/2014/main" id="{486D0411-3E29-32F9-122C-5A4B4B14EF28}"/>
              </a:ext>
            </a:extLst>
          </p:cNvPr>
          <p:cNvSpPr/>
          <p:nvPr/>
        </p:nvSpPr>
        <p:spPr>
          <a:xfrm rot="10800000">
            <a:off x="5191359" y="2822698"/>
            <a:ext cx="3941124" cy="26572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: zaokrąglone rogi po przekątnej 4">
            <a:extLst>
              <a:ext uri="{FF2B5EF4-FFF2-40B4-BE49-F238E27FC236}">
                <a16:creationId xmlns:a16="http://schemas.microsoft.com/office/drawing/2014/main" id="{B5B4697E-C8B9-6809-BD0C-0A534640E9AF}"/>
              </a:ext>
            </a:extLst>
          </p:cNvPr>
          <p:cNvSpPr/>
          <p:nvPr/>
        </p:nvSpPr>
        <p:spPr>
          <a:xfrm>
            <a:off x="624747" y="2822698"/>
            <a:ext cx="4393870" cy="2939143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433DA09-8AA5-4D88-A961-8A832FBE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34" y="1096159"/>
            <a:ext cx="8987366" cy="161290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Rejestracja obywateli Ukrainy w PUP</a:t>
            </a:r>
            <a:b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01 stycznia do 31 grudnia 2024 r.</a:t>
            </a:r>
            <a:b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podstawie ustawy z dnia 12 marca 2022 r. o pomocy obywatelom Ukrainy w związku z konfliktem zbrojnym na terytorium tego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9FD737-CD29-4A11-A110-3B3F0C540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094" y="2965366"/>
            <a:ext cx="4393870" cy="265380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zarejestrowanych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 bezrobotnych w:</a:t>
            </a:r>
          </a:p>
          <a:p>
            <a:pPr>
              <a:spcBef>
                <a:spcPts val="600"/>
              </a:spcBef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r. - 33 osoby (24 kobiety) 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r. – 83 osoby (69 kobiet)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r.  - 89 osób (83 kobiety)</a:t>
            </a:r>
          </a:p>
          <a:p>
            <a:pPr>
              <a:spcBef>
                <a:spcPts val="600"/>
              </a:spcBef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Obecnie w rejestrze osób bezrobotnych: 9 osób</a:t>
            </a:r>
          </a:p>
          <a:p>
            <a:pPr marL="0" indent="0" algn="ctr">
              <a:spcBef>
                <a:spcPts val="600"/>
              </a:spcBef>
              <a:buNone/>
            </a:pPr>
            <a:endParaRPr lang="pl-PL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pl-PL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pPr marL="0" indent="0" algn="r"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89B3533-1F9E-F0E6-FE57-71F063491D8E}"/>
              </a:ext>
            </a:extLst>
          </p:cNvPr>
          <p:cNvSpPr txBox="1"/>
          <p:nvPr/>
        </p:nvSpPr>
        <p:spPr>
          <a:xfrm>
            <a:off x="5778829" y="3028867"/>
            <a:ext cx="31469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r.</a:t>
            </a:r>
          </a:p>
          <a:p>
            <a:pPr algn="ctr">
              <a:spcBef>
                <a:spcPts val="0"/>
              </a:spcBef>
            </a:pP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Drezdenko: 10 os.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Strzelce Kraj.: 15 os.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Dobiegniew: 7 os.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Stare Kurowo: 0 os.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 Zwierzyn: 1 os.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331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068117-1E8A-4C67-9192-8B8425D5B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207" y="2145913"/>
            <a:ext cx="8780887" cy="397895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90D26F6-E51A-4AF5-9E1A-7F099962749A}"/>
              </a:ext>
            </a:extLst>
          </p:cNvPr>
          <p:cNvSpPr txBox="1"/>
          <p:nvPr/>
        </p:nvSpPr>
        <p:spPr>
          <a:xfrm>
            <a:off x="882973" y="426517"/>
            <a:ext cx="803959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pl-PL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002C402D-7230-E163-BD8B-1AA886F6A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381638"/>
              </p:ext>
            </p:extLst>
          </p:nvPr>
        </p:nvGraphicFramePr>
        <p:xfrm>
          <a:off x="475488" y="266335"/>
          <a:ext cx="8948606" cy="6571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8806">
                  <a:extLst>
                    <a:ext uri="{9D8B030D-6E8A-4147-A177-3AD203B41FA5}">
                      <a16:colId xmlns:a16="http://schemas.microsoft.com/office/drawing/2014/main" val="750731119"/>
                    </a:ext>
                  </a:extLst>
                </a:gridCol>
                <a:gridCol w="810927">
                  <a:extLst>
                    <a:ext uri="{9D8B030D-6E8A-4147-A177-3AD203B41FA5}">
                      <a16:colId xmlns:a16="http://schemas.microsoft.com/office/drawing/2014/main" val="349349767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2678160975"/>
                    </a:ext>
                  </a:extLst>
                </a:gridCol>
                <a:gridCol w="683855">
                  <a:extLst>
                    <a:ext uri="{9D8B030D-6E8A-4147-A177-3AD203B41FA5}">
                      <a16:colId xmlns:a16="http://schemas.microsoft.com/office/drawing/2014/main" val="3199068589"/>
                    </a:ext>
                  </a:extLst>
                </a:gridCol>
              </a:tblGrid>
              <a:tr h="57707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AKTYWIZACJA ZAWODOWA OBYWATELI UKRAINY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710334"/>
                  </a:ext>
                </a:extLst>
              </a:tr>
              <a:tr h="118162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staż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sprzątaczka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pracownik myjni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pomocnik lakiernika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pracownik produkc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ji, 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kucharz, rybak stawowy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pomoc rehabilitanta, pomoc nauczyciela, pomoc dentystyczna, pracownik biurowy, kelnerka, asystent psychologa</a:t>
                      </a:r>
                      <a:r>
                        <a:rPr lang="pl-PL" sz="16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pomoc kuchenna, pomoc nauczyciela, pomocnik budowlany, pracownik obróbki drewna;</a:t>
                      </a:r>
                      <a:endParaRPr lang="pl-PL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068770"/>
                  </a:ext>
                </a:extLst>
              </a:tr>
              <a:tr h="82514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interwencyjne: 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kucharz, kelner, pomoc piekarza</a:t>
                      </a:r>
                      <a:endParaRPr lang="pl-PL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roboty publiczne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pomoc nauczyciel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392313"/>
                  </a:ext>
                </a:extLst>
              </a:tr>
              <a:tr h="52211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doposażenie/wyposażenie miejsca pracy: </a:t>
                      </a:r>
                      <a:r>
                        <a:rPr lang="pl-PL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stolarz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79197"/>
                  </a:ext>
                </a:extLst>
              </a:tr>
              <a:tr h="52211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otacja na rozpoczęcie własnej działalności gospodarczej: </a:t>
                      </a:r>
                      <a:r>
                        <a:rPr lang="pl-PL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rehabilitant; kosmetyczka</a:t>
                      </a:r>
                      <a:endParaRPr lang="pl-PL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8052"/>
                  </a:ext>
                </a:extLst>
              </a:tr>
              <a:tr h="8106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buFont typeface="Courier New" panose="02070309020205020404" pitchFamily="49" charset="0"/>
                        <a:buNone/>
                      </a:pP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rozpoczęcie indywidualnego programu zatrudnienia socjalnego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(CIS)</a:t>
                      </a:r>
                    </a:p>
                    <a:p>
                      <a:pPr algn="ctr"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</a:pPr>
                      <a:endParaRPr lang="pl-PL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58189"/>
                  </a:ext>
                </a:extLst>
              </a:tr>
              <a:tr h="67128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spotkania informacyjne z obywatelami Ukrainy dot. legalności pobytu </a:t>
                      </a:r>
                      <a:b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podstawy zatrudnienia (z udziałem pracowników Państwowej Inspekcji Pracy)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843509"/>
                  </a:ext>
                </a:extLst>
              </a:tr>
              <a:tr h="671289"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spotkania </a:t>
                      </a: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informacyjne z obywatelami Ukrainy dot. statusu osoby bezrobotnej oraz motywacji do aktywności zawodowej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591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361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19C2FD-385B-4193-B682-1ADB62A4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021" y="145173"/>
            <a:ext cx="8596668" cy="815439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w zatrudnianiu obywateli Ukrainy 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1DA24-4738-42EF-B825-3B2A4699E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021" y="1153421"/>
            <a:ext cx="8596668" cy="11444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Obywatele Ukrainy, którzy wjechali do Polski z Ukrainy od 24 lutego 2022 r. z powodu zagrożenia wojną, a także obywatele Ukrainy, którzy do tej pory legalnie przebywali i pracowali w Polsce mogą legalnie pracować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konieczności uzyskania zezwolenia na pracę lub oświadczenia o powierzeniu wykonywania pracy.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9EE556D-FD40-8D7B-BEBD-1E8FA98FCCE0}"/>
              </a:ext>
            </a:extLst>
          </p:cNvPr>
          <p:cNvSpPr txBox="1"/>
          <p:nvPr/>
        </p:nvSpPr>
        <p:spPr>
          <a:xfrm>
            <a:off x="1042233" y="4560094"/>
            <a:ext cx="8128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2024 r.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wpłynęło do PUP w Strzelcach Kraj. </a:t>
            </a:r>
            <a:r>
              <a:rPr lang="pl-PL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465 powiadomień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2023 r. – 383)</a:t>
            </a:r>
          </a:p>
          <a:p>
            <a:pPr marL="0" indent="0" algn="ctr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2022 r. – 440)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7C2B5E4-A218-143D-4336-7AFC7968D340}"/>
              </a:ext>
            </a:extLst>
          </p:cNvPr>
          <p:cNvSpPr txBox="1"/>
          <p:nvPr/>
        </p:nvSpPr>
        <p:spPr>
          <a:xfrm>
            <a:off x="677021" y="2767280"/>
            <a:ext cx="8858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Obowiązkiem pracodawcy zatrudniającego obywatela Ukrainy jest złożenie do Powiatowego Urzędu Pracy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„Powiadomienia o powierzeniu wykonywania pracy obywatelowi Ukrainy" 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pośrednictwem systemu teleinformatycznego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praca.gov.pl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dni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dnia podjęcia pracy przez obywatela Ukrainy.</a:t>
            </a:r>
          </a:p>
          <a:p>
            <a:pPr marL="0" indent="0" algn="ctr"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(zmiana od 01.07.2024 r.)</a:t>
            </a:r>
          </a:p>
        </p:txBody>
      </p:sp>
    </p:spTree>
    <p:extLst>
      <p:ext uri="{BB962C8B-B14F-4D97-AF65-F5344CB8AC3E}">
        <p14:creationId xmlns:p14="http://schemas.microsoft.com/office/powerpoint/2010/main" val="268358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3681" y="82467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PRACA DLA CUDZOZIEMCÓW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oświadczenia i zezwolenia na pracę sezonową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stycznia do grudnia 2024 r.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259449"/>
              </p:ext>
            </p:extLst>
          </p:nvPr>
        </p:nvGraphicFramePr>
        <p:xfrm>
          <a:off x="914401" y="2423710"/>
          <a:ext cx="8097396" cy="38143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3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9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5037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Oświadczenia </a:t>
                      </a:r>
                      <a:b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powierzeniu 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wykonywania</a:t>
                      </a:r>
                      <a:r>
                        <a:rPr lang="pl-PL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pracy</a:t>
                      </a:r>
                      <a:endParaRPr lang="pl-PL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Wnioski o zezwolenia na pracę</a:t>
                      </a:r>
                      <a:r>
                        <a:rPr lang="pl-PL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sezonową</a:t>
                      </a:r>
                      <a:endParaRPr lang="pl-PL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Drezdenko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Strzelce Kraj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Dobiegniew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Zwierzyn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Stare Kurowo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556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77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FABB3-FC05-16CC-B533-F8F076F4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Środki finansowe będące w dyspozycji PUP Strzelce Kraj. w 2025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3D6D10-16B1-84A4-21B2-910EBE3204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Fundusz Pracy (algorytm)</a:t>
            </a:r>
          </a:p>
          <a:p>
            <a:pPr marL="0" indent="0">
              <a:buNone/>
            </a:pPr>
            <a:r>
              <a:rPr lang="pl-PL" dirty="0"/>
              <a:t>kwota: </a:t>
            </a:r>
            <a:r>
              <a:rPr lang="pl-PL" b="1" dirty="0"/>
              <a:t>5 mln 278 tys. złotych</a:t>
            </a:r>
          </a:p>
          <a:p>
            <a:r>
              <a:rPr lang="pl-PL" dirty="0"/>
              <a:t>EFS Plus</a:t>
            </a:r>
          </a:p>
          <a:p>
            <a:pPr marL="0" indent="0">
              <a:buNone/>
            </a:pPr>
            <a:r>
              <a:rPr lang="pl-PL" dirty="0"/>
              <a:t>kwota: </a:t>
            </a:r>
            <a:r>
              <a:rPr lang="pl-PL" b="1" dirty="0"/>
              <a:t>2 mln 400 tys. złotych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9AC7256-E57F-288F-147D-0EBD7DE7A5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Krajowy Fundusz Szkoleniowy KFS</a:t>
            </a:r>
          </a:p>
          <a:p>
            <a:pPr marL="0" indent="0">
              <a:buNone/>
            </a:pPr>
            <a:r>
              <a:rPr lang="pl-PL" dirty="0"/>
              <a:t>kwota: </a:t>
            </a:r>
            <a:r>
              <a:rPr lang="pl-PL" b="1" dirty="0"/>
              <a:t>1 mln 275 tys. złotych</a:t>
            </a:r>
          </a:p>
        </p:txBody>
      </p:sp>
    </p:spTree>
    <p:extLst>
      <p:ext uri="{BB962C8B-B14F-4D97-AF65-F5344CB8AC3E}">
        <p14:creationId xmlns:p14="http://schemas.microsoft.com/office/powerpoint/2010/main" val="2922324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F69FA5-7791-B83E-086B-D83C7996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dirty="0"/>
              <a:t>Pierwszy nabór wniosków o przyznanie środków                        z Krajowego Funduszu Szkoleniowego (KFS)                               w okresie od 03.03.2025 r. do 05.03.2025 r.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3DB5A0-4986-0458-8779-D7BAF01A4A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W dniach 17.02.2025 r. do 04.03.2025 r. indywidualne konsultacje dla Pracodawców</a:t>
            </a:r>
          </a:p>
          <a:p>
            <a:r>
              <a:rPr lang="pl-PL" dirty="0"/>
              <a:t>Wnioski przyjmowane są w formie papierowej lub formie elektronicznej przez portal praca.gov.pl 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94543DA-78D4-EB29-B9E6-17DD5E6C8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41222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Priorytety:</a:t>
            </a:r>
          </a:p>
          <a:p>
            <a:r>
              <a:rPr lang="pl-PL" dirty="0"/>
              <a:t>„w zawodach deficytowych”</a:t>
            </a:r>
          </a:p>
          <a:p>
            <a:r>
              <a:rPr lang="pl-PL" dirty="0"/>
              <a:t>„nowe procesy, technologie              i narzędzia pracy”</a:t>
            </a:r>
          </a:p>
          <a:p>
            <a:r>
              <a:rPr lang="pl-PL" dirty="0"/>
              <a:t>„przeciwdziałanie dyskryminacji, </a:t>
            </a:r>
            <a:r>
              <a:rPr lang="pl-PL" dirty="0" err="1"/>
              <a:t>mobbingowi</a:t>
            </a:r>
            <a:r>
              <a:rPr lang="pl-PL" dirty="0"/>
              <a:t>”</a:t>
            </a:r>
          </a:p>
          <a:p>
            <a:r>
              <a:rPr lang="pl-PL" dirty="0"/>
              <a:t>„wspieranie zdrowia psychicznego”</a:t>
            </a:r>
          </a:p>
          <a:p>
            <a:r>
              <a:rPr lang="pl-PL" dirty="0"/>
              <a:t>„wspieranie cudzoziemców”</a:t>
            </a:r>
          </a:p>
          <a:p>
            <a:r>
              <a:rPr lang="pl-PL" dirty="0"/>
              <a:t>„sektor usług zdrowotnych i opiekuńczych”</a:t>
            </a:r>
          </a:p>
          <a:p>
            <a:r>
              <a:rPr lang="pl-PL" dirty="0"/>
              <a:t>„umiejętności cyfrowe”</a:t>
            </a:r>
          </a:p>
          <a:p>
            <a:r>
              <a:rPr lang="pl-PL" dirty="0"/>
              <a:t>„transformacja energetyczna”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60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4878" y="370997"/>
            <a:ext cx="7709118" cy="89128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Stopa bezrobocia w powiecie strzelecko-drezdeneckim </a:t>
            </a:r>
            <a:b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grudzień 2023 - grudzień 2024</a:t>
            </a:r>
          </a:p>
        </p:txBody>
      </p:sp>
      <p:sp>
        <p:nvSpPr>
          <p:cNvPr id="3" name="Symbol zastępczy zawartości 2"/>
          <p:cNvSpPr>
            <a:spLocks noGrp="1" noChangeAspect="1"/>
          </p:cNvSpPr>
          <p:nvPr>
            <p:ph idx="1"/>
          </p:nvPr>
        </p:nvSpPr>
        <p:spPr>
          <a:xfrm>
            <a:off x="511079" y="21605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           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077767"/>
              </p:ext>
            </p:extLst>
          </p:nvPr>
        </p:nvGraphicFramePr>
        <p:xfrm>
          <a:off x="1244879" y="1149790"/>
          <a:ext cx="7709117" cy="51604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32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4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7793">
                <a:tc>
                  <a:txBody>
                    <a:bodyPr/>
                    <a:lstStyle/>
                    <a:p>
                      <a:endParaRPr lang="pl-PL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Stopa bezrobocia </a:t>
                      </a:r>
                      <a:b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Polsce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Stopa bezrobocia </a:t>
                      </a:r>
                      <a:b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województwie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Stopa bezrobocia </a:t>
                      </a:r>
                      <a:b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powiecie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Grudzień 23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9,0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Styczeń 24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Luty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10,3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Marzec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9,9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Kwiecień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Maj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9,0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i="1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Czerwiec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pl-PL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9,0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Lipiec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Sierpień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Wrzesień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Listopad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8929"/>
                  </a:ext>
                </a:extLst>
              </a:tr>
              <a:tr h="335464">
                <a:tc>
                  <a:txBody>
                    <a:bodyPr/>
                    <a:lstStyle/>
                    <a:p>
                      <a:pPr algn="ctr"/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Grudzień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910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297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CDC74-3572-59AF-B3F4-A4E05697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Wejście w życie nowej                ustawy o rynku pracy i służbach zatrudnienia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87E6FA-0B0C-E162-E0E2-F18A7B1E06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ctr">
              <a:buFontTx/>
              <a:buChar char="-"/>
            </a:pPr>
            <a:r>
              <a:rPr lang="pl-PL"/>
              <a:t>Przewidywany </a:t>
            </a:r>
            <a:r>
              <a:rPr lang="pl-PL" dirty="0"/>
              <a:t>termin </a:t>
            </a:r>
            <a:r>
              <a:rPr lang="pl-PL"/>
              <a:t>od dnia 01 lipca 2025 </a:t>
            </a:r>
            <a:r>
              <a:rPr lang="pl-PL" dirty="0"/>
              <a:t>r. </a:t>
            </a:r>
          </a:p>
        </p:txBody>
      </p:sp>
    </p:spTree>
    <p:extLst>
      <p:ext uri="{BB962C8B-B14F-4D97-AF65-F5344CB8AC3E}">
        <p14:creationId xmlns:p14="http://schemas.microsoft.com/office/powerpoint/2010/main" val="136399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581" y="2720683"/>
            <a:ext cx="8846679" cy="1590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262109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130" y="563690"/>
            <a:ext cx="1149091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Powiatowe Urzędy Pracy 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województwa lubuskiego 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31.12.2024 r.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620939"/>
              </p:ext>
            </p:extLst>
          </p:nvPr>
        </p:nvGraphicFramePr>
        <p:xfrm>
          <a:off x="178129" y="2404270"/>
          <a:ext cx="11490915" cy="2589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3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51">
                  <a:extLst>
                    <a:ext uri="{9D8B030D-6E8A-4147-A177-3AD203B41FA5}">
                      <a16:colId xmlns:a16="http://schemas.microsoft.com/office/drawing/2014/main" val="4289153911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9338026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902860886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val="2407518079"/>
                    </a:ext>
                  </a:extLst>
                </a:gridCol>
                <a:gridCol w="961901">
                  <a:extLst>
                    <a:ext uri="{9D8B030D-6E8A-4147-A177-3AD203B41FA5}">
                      <a16:colId xmlns:a16="http://schemas.microsoft.com/office/drawing/2014/main" val="2337951355"/>
                    </a:ext>
                  </a:extLst>
                </a:gridCol>
                <a:gridCol w="957501">
                  <a:extLst>
                    <a:ext uri="{9D8B030D-6E8A-4147-A177-3AD203B41FA5}">
                      <a16:colId xmlns:a16="http://schemas.microsoft.com/office/drawing/2014/main" val="3027729057"/>
                    </a:ext>
                  </a:extLst>
                </a:gridCol>
              </a:tblGrid>
              <a:tr h="899480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Gorzów Wlkp.</a:t>
                      </a:r>
                      <a:b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(grodzki/ ziemski)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Międzyrzecz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Krosno Odrzańskie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Nowa Sól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Słubice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Świebodzin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Wschowa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Sulęcin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Żagań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Żary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Zielona Góra (grodzki/ ziemski)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Strzelce Krajeńskie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525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Stopa bezrobocia</a:t>
                      </a:r>
                      <a:b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XII 2024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2,3%</a:t>
                      </a:r>
                    </a:p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</a:p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555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bezrobotnych XI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1.280</a:t>
                      </a:r>
                    </a:p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1.587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1.996</a:t>
                      </a:r>
                    </a:p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1.590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10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7107" y="1262743"/>
            <a:ext cx="9144000" cy="82731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osób bezrobotnych na dzień 31.12.2024 r.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966091"/>
              </p:ext>
            </p:extLst>
          </p:nvPr>
        </p:nvGraphicFramePr>
        <p:xfrm>
          <a:off x="487107" y="2243715"/>
          <a:ext cx="9144000" cy="405173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4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0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539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prawem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Zamieszkali 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 wsi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Miasto Drezdenko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55876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Drezdenko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Strzelce Kraj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Dobiegniew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Zwierzyn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Stare Kurowo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942">
                <a:tc>
                  <a:txBody>
                    <a:bodyPr/>
                    <a:lstStyle/>
                    <a:p>
                      <a:pPr algn="ctr"/>
                      <a:r>
                        <a:rPr lang="pl-PL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(53,5/%)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(21,3%)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(58,3%)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89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72336" y="82791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Wybrane kategorie bezrobotnych będących 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szczególnej sytuacji na rynku pracy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93432"/>
              </p:ext>
            </p:extLst>
          </p:nvPr>
        </p:nvGraphicFramePr>
        <p:xfrm>
          <a:off x="393331" y="2148712"/>
          <a:ext cx="9354679" cy="352583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0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0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539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długotrwale bezrobotni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30</a:t>
                      </a:r>
                      <a:r>
                        <a:rPr lang="pl-PL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r.ż.</a:t>
                      </a:r>
                      <a:endParaRPr lang="pl-PL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powyżej</a:t>
                      </a:r>
                      <a:r>
                        <a:rPr lang="pl-PL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 r.ż.</a:t>
                      </a:r>
                      <a:endParaRPr lang="pl-PL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kwalifikacji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Drezdenko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Strzelce Kraj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Dobiegniew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Zwierzyn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Stare Kurowo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powiat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(42,8%)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(24,9%)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(31,2%)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(29,7%)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73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5640" y="1050365"/>
            <a:ext cx="8847118" cy="96981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osób bezrobotnych według wieku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677233"/>
              </p:ext>
            </p:extLst>
          </p:nvPr>
        </p:nvGraphicFramePr>
        <p:xfrm>
          <a:off x="605640" y="2172464"/>
          <a:ext cx="8847118" cy="342537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5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1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4930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– 24 lata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– 34 lata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– 44 lata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–</a:t>
                      </a:r>
                      <a:r>
                        <a:rPr lang="pl-PL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 lata</a:t>
                      </a:r>
                      <a:endParaRPr lang="pl-PL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powyżej 55 lat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Drezdenko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Strzelce Kraj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Dobiegniew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Zwierzyn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Stare Kurowo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(14,5%)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(20,4%)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(22,7%)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(22,4%)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</a:p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(20,0%)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91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4385" y="875415"/>
            <a:ext cx="9510851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osób bezrobotnych według </a:t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czasu pozostawania bez pracy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668025"/>
              </p:ext>
            </p:extLst>
          </p:nvPr>
        </p:nvGraphicFramePr>
        <p:xfrm>
          <a:off x="344385" y="2196215"/>
          <a:ext cx="9510851" cy="352583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0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35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0539">
                <a:tc>
                  <a:txBody>
                    <a:bodyPr/>
                    <a:lstStyle/>
                    <a:p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1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3-6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6-12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12-24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pow. 24 m-c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Drezdenko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Strzelce Kraj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Dobiegniew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Zwierzyn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Stare Kurowo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04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(15,0%)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(21,0%</a:t>
                      </a:r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(16,1%)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(17,4%)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(15,9%)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(14,6%)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51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/>
              <a:t>Struktura osób bezrobotnych według wykształcenia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3744"/>
              </p:ext>
            </p:extLst>
          </p:nvPr>
        </p:nvGraphicFramePr>
        <p:xfrm>
          <a:off x="677863" y="1650670"/>
          <a:ext cx="8596312" cy="499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39FA32F4-4C95-4CB7-96EC-BE154C77E6F8}"/>
              </a:ext>
            </a:extLst>
          </p:cNvPr>
          <p:cNvSpPr/>
          <p:nvPr/>
        </p:nvSpPr>
        <p:spPr>
          <a:xfrm>
            <a:off x="677863" y="207818"/>
            <a:ext cx="8560944" cy="1626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90C22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pl-PL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truktura</a:t>
            </a: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osób bezrobotnych </a:t>
            </a:r>
          </a:p>
          <a:p>
            <a:pPr algn="ctr"/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według wykształcenia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18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DDBBDA-E6AF-EA91-3916-D6BCD01B4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Kompetencje cyfrowe- dla osób do 30 roku życia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158024-561C-EF26-458B-E5B6BC8C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KOMPETENCJE CYFROWE </a:t>
            </a:r>
            <a:r>
              <a:rPr lang="pl-PL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harmonijna kompozycja wiedzy, umiejętności i postaw umożliwiających życie, uczenie się i pracę w społeczeństwie cyfrowym, tj. społeczeństwie wykorzystującym w życiu codziennym i pracy technologie cyfrowe.</a:t>
            </a:r>
          </a:p>
          <a:p>
            <a:pPr marL="0" indent="0">
              <a:buNone/>
            </a:pPr>
            <a:r>
              <a:rPr lang="pl-PL" dirty="0"/>
              <a:t>W skład kompetencji cyfrowych wchodzą: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u="sng" dirty="0"/>
              <a:t>kompetencje informatyczne </a:t>
            </a:r>
            <a:r>
              <a:rPr lang="pl-PL" dirty="0"/>
              <a:t>- posługiwanie się komputerem i innymi urządzeniami elektronicznymi, bezpieczne korzystanie z </a:t>
            </a:r>
            <a:r>
              <a:rPr lang="pl-PL" dirty="0" err="1"/>
              <a:t>internetu</a:t>
            </a:r>
            <a:r>
              <a:rPr lang="pl-PL" dirty="0"/>
              <a:t>, aplikacji i </a:t>
            </a:r>
            <a:r>
              <a:rPr lang="pl-PL" dirty="0" err="1"/>
              <a:t>oprogramowań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u="sng" dirty="0"/>
              <a:t>kompetencje </a:t>
            </a:r>
            <a:r>
              <a:rPr lang="pl-PL" u="sng" dirty="0" err="1"/>
              <a:t>informacyjno</a:t>
            </a:r>
            <a:r>
              <a:rPr lang="pl-PL" u="sng" dirty="0"/>
              <a:t> – komunikacyjne </a:t>
            </a:r>
            <a:r>
              <a:rPr lang="pl-PL" dirty="0"/>
              <a:t>- umiejętność wyszukiwania informacji, rozumienia, selekcji i ocena jej;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u="sng" dirty="0"/>
              <a:t>kompetencje funkcjonalne- </a:t>
            </a:r>
            <a:r>
              <a:rPr lang="pl-PL" dirty="0"/>
              <a:t>realne wykorzystywanie powyższych kompetencji w różnych sferach codziennego życia tj. finanse, praca, rozwój zawodowy, utrzymywanie relacji międzyludzkich, zdrowie, hobby, zaangażowanie obywatelskie, życie duchowe.</a:t>
            </a:r>
          </a:p>
        </p:txBody>
      </p:sp>
    </p:spTree>
    <p:extLst>
      <p:ext uri="{BB962C8B-B14F-4D97-AF65-F5344CB8AC3E}">
        <p14:creationId xmlns:p14="http://schemas.microsoft.com/office/powerpoint/2010/main" val="362429038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4568</TotalTime>
  <Words>1841</Words>
  <Application>Microsoft Office PowerPoint</Application>
  <PresentationFormat>Panoramiczny</PresentationFormat>
  <Paragraphs>473</Paragraphs>
  <Slides>21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Faseta</vt:lpstr>
      <vt:lpstr>INFORMACJA O AKTUALNEJ SYTUACJI NA LOKALNYM  RYNKU PRACY </vt:lpstr>
      <vt:lpstr>Stopa bezrobocia w powiecie strzelecko-drezdeneckim  grudzień 2023 - grudzień 2024</vt:lpstr>
      <vt:lpstr>Powiatowe Urzędy Pracy  województwa lubuskiego  31.12.2024 r.</vt:lpstr>
      <vt:lpstr>Liczba osób bezrobotnych na dzień 31.12.2024 r.</vt:lpstr>
      <vt:lpstr>Wybrane kategorie bezrobotnych będących  w szczególnej sytuacji na rynku pracy</vt:lpstr>
      <vt:lpstr>Struktura osób bezrobotnych według wieku</vt:lpstr>
      <vt:lpstr>Struktura osób bezrobotnych według  czasu pozostawania bez pracy</vt:lpstr>
      <vt:lpstr>Struktura osób bezrobotnych według wykształcenia</vt:lpstr>
      <vt:lpstr>Kompetencje cyfrowe- dla osób do 30 roku życia</vt:lpstr>
      <vt:lpstr>Ankiety oceny kompetencji cyfrowych</vt:lpstr>
      <vt:lpstr>Osoby bezrobotne, które rozpoczęły aktywne formy przeciwdziałania bezrobociu w 2024 r.</vt:lpstr>
      <vt:lpstr>POŚREDNICTWO PRACY liczba przyjętych ofert pracy</vt:lpstr>
      <vt:lpstr>KRAJOWY FUNDUSZ SZKOLENIOWY w 2024r.</vt:lpstr>
      <vt:lpstr>Rejestracja obywateli Ukrainy w PUP  od 01 stycznia do 31 grudnia 2024 r.  na podstawie ustawy z dnia 12 marca 2022 r. o pomocy obywatelom Ukrainy w związku z konfliktem zbrojnym na terytorium tego państwa</vt:lpstr>
      <vt:lpstr>Prezentacja programu PowerPoint</vt:lpstr>
      <vt:lpstr>Zmiany w zatrudnianiu obywateli Ukrainy  </vt:lpstr>
      <vt:lpstr>PRACA DLA CUDZOZIEMCÓW oświadczenia i zezwolenia na pracę sezonową  od stycznia do grudnia 2024 r.</vt:lpstr>
      <vt:lpstr>Środki finansowe będące w dyspozycji PUP Strzelce Kraj. w 2025 r.</vt:lpstr>
      <vt:lpstr>Pierwszy nabór wniosków o przyznanie środków                        z Krajowego Funduszu Szkoleniowego (KFS)                               w okresie od 03.03.2025 r. do 05.03.2025 r. </vt:lpstr>
      <vt:lpstr>Wejście w życie nowej                ustawy o rynku pracy i służbach zatrudnienia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O AKTUALNEJ SYTUACJI NA LOKALNYM  RYNKU PRACY</dc:title>
  <dc:creator>Emil Szurkawski</dc:creator>
  <cp:lastModifiedBy>Joanna Lewandowska</cp:lastModifiedBy>
  <cp:revision>803</cp:revision>
  <cp:lastPrinted>2025-01-14T12:30:15Z</cp:lastPrinted>
  <dcterms:created xsi:type="dcterms:W3CDTF">2019-06-07T09:14:36Z</dcterms:created>
  <dcterms:modified xsi:type="dcterms:W3CDTF">2025-02-14T09:43:05Z</dcterms:modified>
</cp:coreProperties>
</file>